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57" r:id="rId4"/>
    <p:sldId id="282" r:id="rId5"/>
    <p:sldId id="258" r:id="rId6"/>
    <p:sldId id="259" r:id="rId7"/>
    <p:sldId id="260" r:id="rId8"/>
    <p:sldId id="281" r:id="rId9"/>
    <p:sldId id="261" r:id="rId10"/>
    <p:sldId id="278" r:id="rId11"/>
    <p:sldId id="262" r:id="rId12"/>
    <p:sldId id="279" r:id="rId13"/>
    <p:sldId id="263" r:id="rId14"/>
    <p:sldId id="264" r:id="rId15"/>
    <p:sldId id="265" r:id="rId16"/>
    <p:sldId id="272" r:id="rId17"/>
    <p:sldId id="273" r:id="rId18"/>
    <p:sldId id="266" r:id="rId19"/>
    <p:sldId id="268" r:id="rId20"/>
    <p:sldId id="269" r:id="rId21"/>
    <p:sldId id="270" r:id="rId22"/>
    <p:sldId id="271" r:id="rId23"/>
    <p:sldId id="274" r:id="rId24"/>
    <p:sldId id="280" r:id="rId25"/>
    <p:sldId id="276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127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4D9-4A68-429E-9DE6-E8DA165F2A1A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5A-94AE-4A91-A66E-C79A9BDDA3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4D9-4A68-429E-9DE6-E8DA165F2A1A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5A-94AE-4A91-A66E-C79A9BDDA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4D9-4A68-429E-9DE6-E8DA165F2A1A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5A-94AE-4A91-A66E-C79A9BDDA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4D9-4A68-429E-9DE6-E8DA165F2A1A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5A-94AE-4A91-A66E-C79A9BDDA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4D9-4A68-429E-9DE6-E8DA165F2A1A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5A-94AE-4A91-A66E-C79A9BDDA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4D9-4A68-429E-9DE6-E8DA165F2A1A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5A-94AE-4A91-A66E-C79A9BDDA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4D9-4A68-429E-9DE6-E8DA165F2A1A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5A-94AE-4A91-A66E-C79A9BDDA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4D9-4A68-429E-9DE6-E8DA165F2A1A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5A-94AE-4A91-A66E-C79A9BDDA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4D9-4A68-429E-9DE6-E8DA165F2A1A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5A-94AE-4A91-A66E-C79A9BDDA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4D9-4A68-429E-9DE6-E8DA165F2A1A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5A-94AE-4A91-A66E-C79A9BDDA3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0F824D9-4A68-429E-9DE6-E8DA165F2A1A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3E4DF5A-94AE-4A91-A66E-C79A9BDDA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F824D9-4A68-429E-9DE6-E8DA165F2A1A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E4DF5A-94AE-4A91-A66E-C79A9BDDA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tomic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372600" cy="7026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57600"/>
            <a:ext cx="5486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Cold War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1945-1960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and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Western European Nations and US set up NATO</a:t>
            </a:r>
          </a:p>
          <a:p>
            <a:r>
              <a:rPr lang="en-US" dirty="0"/>
              <a:t>North Atlantic Treaty Organization</a:t>
            </a:r>
          </a:p>
          <a:p>
            <a:r>
              <a:rPr lang="en-US" dirty="0"/>
              <a:t>Created April 4, 1949 by 12 nations </a:t>
            </a:r>
            <a:r>
              <a:rPr lang="en-US" dirty="0" err="1"/>
              <a:t>inc.</a:t>
            </a:r>
            <a:r>
              <a:rPr lang="en-US" dirty="0"/>
              <a:t> U.S., France, Britain, Italy, Belgium, Netherlands, Luxembourg, Denmark, Norway, Portugal, Iceland, and Canada</a:t>
            </a:r>
          </a:p>
          <a:p>
            <a:r>
              <a:rPr lang="en-US" dirty="0"/>
              <a:t>Collective security organization that essentially warned Moscow that a threat to any of the signatories would be met with force.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Continued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China falls in 1949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Civil war after WWII between communists (Mao Zedong) and “democratic forces” (Chang Kai-shek)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Communists win in 1949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US refuses to recognize the Peoples Republic of China ("Red China")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People’s Republic of China not recognized as a permanent Security Council member until 1973.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/>
          <a:lstStyle/>
          <a:p>
            <a:r>
              <a:rPr lang="en-US" dirty="0"/>
              <a:t>The Hydrogen Bomb ( H-Bomb:67 times more powerful than A-bomb)</a:t>
            </a:r>
          </a:p>
          <a:p>
            <a:r>
              <a:rPr lang="en-US" dirty="0"/>
              <a:t>Soviets start developing in 1949, Completes in 1953</a:t>
            </a:r>
          </a:p>
          <a:p>
            <a:r>
              <a:rPr lang="en-US" dirty="0"/>
              <a:t>US uses/fully develops in 1952</a:t>
            </a:r>
          </a:p>
          <a:p>
            <a:r>
              <a:rPr lang="en-US" dirty="0"/>
              <a:t>Nuclear Arms Race now in full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major fighting of the Cold War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Soviets controlled </a:t>
            </a:r>
            <a:r>
              <a:rPr lang="en-US" sz="2400" dirty="0" err="1" smtClean="0"/>
              <a:t>N.Korea</a:t>
            </a:r>
            <a:r>
              <a:rPr lang="en-US" sz="2400" dirty="0" smtClean="0"/>
              <a:t> after WWII, US controls </a:t>
            </a:r>
            <a:r>
              <a:rPr lang="en-US" sz="2400" dirty="0" err="1" smtClean="0"/>
              <a:t>S.Korea</a:t>
            </a:r>
            <a:r>
              <a:rPr lang="en-US" sz="2400" dirty="0" smtClean="0"/>
              <a:t> (divide was 38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parallel)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err="1" smtClean="0"/>
              <a:t>N.Korea</a:t>
            </a:r>
            <a:r>
              <a:rPr lang="en-US" sz="2400" dirty="0" smtClean="0"/>
              <a:t> uses military aid from Soviets to invade </a:t>
            </a:r>
            <a:r>
              <a:rPr lang="en-US" sz="2400" dirty="0" err="1" smtClean="0"/>
              <a:t>S.Korea</a:t>
            </a:r>
            <a:r>
              <a:rPr lang="en-US" sz="2400" dirty="0" smtClean="0"/>
              <a:t> in 1950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The United Nations voted to send military to stop </a:t>
            </a:r>
            <a:r>
              <a:rPr lang="en-US" sz="2400" dirty="0" err="1" smtClean="0"/>
              <a:t>N.Korea</a:t>
            </a:r>
            <a:r>
              <a:rPr lang="en-US" sz="2400" dirty="0" smtClean="0"/>
              <a:t> (over 90% of troops were US)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UN troops were led by Douglas MacArthur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UN troops push </a:t>
            </a:r>
            <a:r>
              <a:rPr lang="en-US" sz="2000" dirty="0" err="1" smtClean="0"/>
              <a:t>N.Korea</a:t>
            </a:r>
            <a:r>
              <a:rPr lang="en-US" sz="2000" dirty="0" smtClean="0"/>
              <a:t> out of </a:t>
            </a:r>
            <a:r>
              <a:rPr lang="en-US" sz="2000" dirty="0" err="1" smtClean="0"/>
              <a:t>S.Korea</a:t>
            </a:r>
            <a:endParaRPr lang="en-US" sz="20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Continue push all the way to the </a:t>
            </a:r>
            <a:r>
              <a:rPr lang="en-US" sz="2000" dirty="0" err="1" smtClean="0"/>
              <a:t>Yalu</a:t>
            </a:r>
            <a:r>
              <a:rPr lang="en-US" sz="2000" dirty="0" smtClean="0"/>
              <a:t> River (China)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China enters the war to help </a:t>
            </a:r>
            <a:r>
              <a:rPr lang="en-US" sz="2400" dirty="0" err="1" smtClean="0"/>
              <a:t>N.Korea</a:t>
            </a:r>
            <a:endParaRPr lang="en-US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UN troops are quickly pushed back into </a:t>
            </a:r>
            <a:r>
              <a:rPr lang="en-US" sz="2400" dirty="0" err="1" smtClean="0"/>
              <a:t>S.Korea</a:t>
            </a:r>
            <a:r>
              <a:rPr lang="en-US" sz="2400" dirty="0" smtClean="0"/>
              <a:t>, with the capitol of Seoul taken.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MacArthur urges Truman to use nuclear weapons on China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Truman is afraid of WWIII (Soviets would help)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MacArthur’s idea is rejected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MacArthur goes behind Truman’s back, continues push for war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Contacts Congressmen &amp; Newspapers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Truman fires MacArthur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UN forces recapture Seoul; trench warfare ensues around 38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parallel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Soviets suggest a cease-fire in June, 1951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Demilitarized zone created at 38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parallel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Treaty takes 2 years to complete (July, 1953)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u="sng" dirty="0" smtClean="0"/>
              <a:t>Armistice still in effect today</a:t>
            </a:r>
            <a:endParaRPr lang="en-US" sz="20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War is viewed as unsuccessful in US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54,000 US soldiers killed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$67 Billion War debt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Truman loses support of US public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US fears of communism grow (2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Red Scare)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Truman sets up Federal Employees Loyalty Program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3.2 million Americans investigated from 1947-51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House Un-American Activities Committee (HUAC)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Investigated communist influence in movie industry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Hollywood Ten – actors who didn’t testify/cooperate; there were sent to prison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Hollywood begins blacklisting people who they thought were communists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Brinksmanship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6591"/>
            <a:ext cx="91440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Sec. of State John Dulles argues that only by going to  the “brink of war “ can you deter aggression.</a:t>
            </a:r>
          </a:p>
          <a:p>
            <a:r>
              <a:rPr lang="en-US" dirty="0" smtClean="0"/>
              <a:t>Brinksmanship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US and Soviets build up military/nuclear capabilities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leads us to brink of war w/ Soviet Union in 1962 during the Cuban missile crisis.</a:t>
            </a:r>
          </a:p>
          <a:p>
            <a:r>
              <a:rPr lang="en-US" dirty="0" smtClean="0"/>
              <a:t>Widespread fear in the US of a nuclear attack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Bomb shelters built in backyards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Air raids practiced at school (Hide under your desks, it will protect you!)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3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Scare-Spy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91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State Dept. agent Alger Hiss is accused of spying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 Soviet defector accuses Hiss of helping Soviets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Charges pursued by Congressman Richard Nixon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Hiss Convicted of perjury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Soviets explode an atomic bomb in 1949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US certain Soviets had spies and traitors here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Physicist Klaus Fuchs admitted in 1950 to helping Soviets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Fuchs says Ethel &amp; Julius Rosenberg helped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err="1" smtClean="0"/>
              <a:t>Rosenbergs</a:t>
            </a:r>
            <a:r>
              <a:rPr lang="en-US" dirty="0" smtClean="0"/>
              <a:t> plead 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Both found guilty of treason and sentenced to death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Executed in 1953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1775191"/>
            <a:ext cx="8991600" cy="4854209"/>
          </a:xfrm>
        </p:spPr>
        <p:txBody>
          <a:bodyPr>
            <a:normAutofit/>
          </a:bodyPr>
          <a:lstStyle/>
          <a:p>
            <a:r>
              <a:rPr lang="en-US" b="1" dirty="0" smtClean="0"/>
              <a:t>22nd Amendment </a:t>
            </a:r>
            <a:r>
              <a:rPr lang="en-US" dirty="0" smtClean="0"/>
              <a:t>(1951) </a:t>
            </a:r>
          </a:p>
          <a:p>
            <a:pPr lvl="1"/>
            <a:r>
              <a:rPr lang="en-US" dirty="0" smtClean="0"/>
              <a:t>Limited president to two terms; or a maximum of 10 years if he, as vice president, assumed the presidency due to the death or departure of a previous president. </a:t>
            </a:r>
          </a:p>
          <a:p>
            <a:pPr lvl="1"/>
            <a:r>
              <a:rPr lang="en-US" dirty="0" smtClean="0"/>
              <a:t>Largely a conservative move in the face of over 17 years of continuous Democratic rule in the White House (FDR and Truman)</a:t>
            </a:r>
          </a:p>
          <a:p>
            <a:pPr lvl="1"/>
            <a:r>
              <a:rPr lang="en-US" dirty="0" smtClean="0"/>
              <a:t>FDR was elected 4 times, died just after 4</a:t>
            </a:r>
            <a:r>
              <a:rPr lang="en-US" baseline="30000" dirty="0" smtClean="0"/>
              <a:t>th</a:t>
            </a:r>
            <a:r>
              <a:rPr lang="en-US" dirty="0" smtClean="0"/>
              <a:t> term began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          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10600" cy="462560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Wisconsin Senator Joseph McCarthy used issue of communism to win re-election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Played on American fears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Claims communists were taking over </a:t>
            </a:r>
            <a:r>
              <a:rPr lang="en-US" sz="2800" dirty="0" err="1" smtClean="0"/>
              <a:t>gov’t</a:t>
            </a:r>
            <a:endParaRPr lang="en-US" sz="28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Said he had names of communists in State Department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Also said communists were in US Army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McCarthy never </a:t>
            </a:r>
            <a:r>
              <a:rPr lang="en-US" sz="2800" dirty="0" smtClean="0"/>
              <a:t>produces </a:t>
            </a:r>
            <a:r>
              <a:rPr lang="en-US" sz="2800" dirty="0" smtClean="0"/>
              <a:t>any names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He is discredited and </a:t>
            </a:r>
            <a:r>
              <a:rPr lang="en-US" sz="2800" dirty="0" smtClean="0"/>
              <a:t>censured  </a:t>
            </a:r>
            <a:r>
              <a:rPr lang="en-US" sz="2800" dirty="0" smtClean="0"/>
              <a:t>by Congress for his </a:t>
            </a:r>
            <a:r>
              <a:rPr lang="en-US" sz="2800" dirty="0" smtClean="0"/>
              <a:t>actions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/>
              <a:t>In 1953 the Crucible play was written as a criticism of the “witch hunt” tactics of McCarthyism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5556" b="27777"/>
          <a:stretch>
            <a:fillRect/>
          </a:stretch>
        </p:blipFill>
        <p:spPr bwMode="auto">
          <a:xfrm>
            <a:off x="1447800" y="0"/>
            <a:ext cx="6530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Cold War (Globally)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US uses CIA and spies to gather info and conduct covert operations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Included operations in Iran, Guatemala, etc.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Soviets create Warsaw Pact in 1955 </a:t>
            </a:r>
            <a:r>
              <a:rPr lang="en-US" sz="2800" dirty="0"/>
              <a:t>o</a:t>
            </a:r>
            <a:r>
              <a:rPr lang="en-US" sz="2800" dirty="0" smtClean="0"/>
              <a:t>f Eastern European nations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In response to West Germany entering NATO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Egyptian conflict in 1955 over Suez canal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Eisenhower Doctrine issued in 1957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US would defend Middle East from communism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Will not allow Soviets to control most of worlds oil supply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Hungarian Revolts in 1956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Hungary pushes for </a:t>
            </a:r>
            <a:r>
              <a:rPr lang="en-US" sz="2400" dirty="0" smtClean="0"/>
              <a:t>democracy- call for free elections</a:t>
            </a:r>
            <a:endParaRPr lang="en-US" sz="24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Soviets respond by sending in troops and tanks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30,000 Hungarians killed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smtClean="0"/>
              <a:t>Cold War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447800"/>
            <a:ext cx="86106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sz="2800" dirty="0" smtClean="0"/>
              <a:t>Soviets launch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satellite in 1957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b="1" u="sng" dirty="0" smtClean="0"/>
              <a:t>Sputnik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US is alarmed and begins focusing </a:t>
            </a:r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SzPct val="75000"/>
              <a:buNone/>
            </a:pPr>
            <a:r>
              <a:rPr lang="en-US" dirty="0" smtClean="0"/>
              <a:t>     on own  space program –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NASA is created.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US launches their 1</a:t>
            </a:r>
            <a:r>
              <a:rPr lang="en-US" baseline="30000" dirty="0" smtClean="0"/>
              <a:t>st</a:t>
            </a:r>
            <a:r>
              <a:rPr lang="en-US" dirty="0" smtClean="0"/>
              <a:t> satellite in 1958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April 1961 Soviets put 1</a:t>
            </a:r>
            <a:r>
              <a:rPr lang="en-US" baseline="30000" dirty="0" smtClean="0"/>
              <a:t>st</a:t>
            </a:r>
            <a:r>
              <a:rPr lang="en-US" dirty="0" smtClean="0"/>
              <a:t> man </a:t>
            </a:r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SzPct val="75000"/>
              <a:buNone/>
            </a:pPr>
            <a:r>
              <a:rPr lang="en-US" dirty="0"/>
              <a:t> </a:t>
            </a:r>
            <a:r>
              <a:rPr lang="en-US" dirty="0" smtClean="0"/>
              <a:t>   in space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/>
              <a:t>3</a:t>
            </a:r>
            <a:r>
              <a:rPr lang="en-US" dirty="0" smtClean="0"/>
              <a:t> weeks later John Glenn is </a:t>
            </a:r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SzPct val="75000"/>
              <a:buNone/>
            </a:pPr>
            <a:r>
              <a:rPr lang="en-US" dirty="0"/>
              <a:t> </a:t>
            </a:r>
            <a:r>
              <a:rPr lang="en-US" dirty="0" smtClean="0"/>
              <a:t>  1</a:t>
            </a:r>
            <a:r>
              <a:rPr lang="en-US" baseline="30000" dirty="0" smtClean="0"/>
              <a:t>st</a:t>
            </a:r>
            <a:r>
              <a:rPr lang="en-US" dirty="0" smtClean="0"/>
              <a:t> American in  space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33528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01319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Spy Planes and Espionage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" y="1524000"/>
            <a:ext cx="8991600" cy="5029200"/>
          </a:xfrm>
        </p:spPr>
        <p:txBody>
          <a:bodyPr>
            <a:noAutofit/>
          </a:bodyPr>
          <a:lstStyle/>
          <a:p>
            <a:r>
              <a:rPr lang="en-US" sz="2800" dirty="0"/>
              <a:t>President Eisenhower &amp; Khrushchev were to have a summit in 1960 to ease tensions</a:t>
            </a:r>
          </a:p>
          <a:p>
            <a:endParaRPr lang="en-US" sz="2800" dirty="0"/>
          </a:p>
          <a:p>
            <a:r>
              <a:rPr lang="en-US" sz="2800" dirty="0"/>
              <a:t>US makes secret flights over Soviet Union</a:t>
            </a:r>
          </a:p>
          <a:p>
            <a:r>
              <a:rPr lang="en-US" sz="2800" dirty="0"/>
              <a:t>U-2 plane used to take spy photos of troop and missile movement.</a:t>
            </a:r>
          </a:p>
          <a:p>
            <a:r>
              <a:rPr lang="en-US" sz="2800" dirty="0"/>
              <a:t>American U-2 plane is shot down and pilot Gary Powers is captured.</a:t>
            </a:r>
          </a:p>
          <a:p>
            <a:r>
              <a:rPr lang="en-US" sz="2800" dirty="0"/>
              <a:t>Eisenhower denies at first, then forced to admit flights.</a:t>
            </a:r>
          </a:p>
          <a:p>
            <a:r>
              <a:rPr lang="en-US" sz="2800" dirty="0"/>
              <a:t>Soviets demand apology and Khrushchev calls off summit.</a:t>
            </a:r>
          </a:p>
          <a:p>
            <a:r>
              <a:rPr lang="en-US" sz="2800" dirty="0"/>
              <a:t>Tensions remain high with great distrust and suspicion on both sides.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72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0038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76300"/>
            <a:ext cx="4876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after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89916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“Iron Curtain" Speech</a:t>
            </a:r>
          </a:p>
          <a:p>
            <a:pPr lvl="1"/>
            <a:r>
              <a:rPr lang="en-US" dirty="0" smtClean="0"/>
              <a:t>Winston Churchill, 1946 in </a:t>
            </a:r>
            <a:r>
              <a:rPr lang="en-US" dirty="0"/>
              <a:t>Fulton, Missouri</a:t>
            </a:r>
            <a:endParaRPr lang="en-US" dirty="0" smtClean="0"/>
          </a:p>
          <a:p>
            <a:pPr lvl="1"/>
            <a:r>
              <a:rPr lang="en-US" dirty="0" smtClean="0"/>
              <a:t>Warns of Soviet (Communist) Expansion</a:t>
            </a:r>
          </a:p>
          <a:p>
            <a:r>
              <a:rPr lang="en-US" dirty="0" smtClean="0"/>
              <a:t>Tensions between US and Soviet Union are high</a:t>
            </a:r>
          </a:p>
          <a:p>
            <a:endParaRPr lang="en-US" dirty="0" smtClean="0"/>
          </a:p>
          <a:p>
            <a:r>
              <a:rPr lang="en-US" dirty="0" smtClean="0"/>
              <a:t>Why would the Soviets be distrusting of U.S. ?</a:t>
            </a:r>
          </a:p>
          <a:p>
            <a:endParaRPr lang="en-US" dirty="0" smtClean="0"/>
          </a:p>
          <a:p>
            <a:r>
              <a:rPr lang="en-US" dirty="0" smtClean="0"/>
              <a:t>Why would Americans distrust Stalin?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408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                         Tensions </a:t>
            </a:r>
            <a:r>
              <a:rPr lang="en-US" dirty="0"/>
              <a:t>between US and Soviet Union are high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did not enter WWII early enough(Too many Russians died)</a:t>
            </a:r>
          </a:p>
          <a:p>
            <a:r>
              <a:rPr lang="en-US" dirty="0"/>
              <a:t>US didn’t include them in development of atomic bomb</a:t>
            </a:r>
          </a:p>
          <a:p>
            <a:r>
              <a:rPr lang="en-US" dirty="0"/>
              <a:t>Soviet Union had signed a pact with Hitler before the war to split up </a:t>
            </a:r>
            <a:r>
              <a:rPr lang="en-US" dirty="0" smtClean="0"/>
              <a:t>Poland</a:t>
            </a:r>
          </a:p>
          <a:p>
            <a:r>
              <a:rPr lang="en-US" dirty="0" smtClean="0"/>
              <a:t>Soviets failed to leave Poland end of  war.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vs. Soviet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1945-1948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15355"/>
          </a:xfrm>
        </p:spPr>
        <p:txBody>
          <a:bodyPr/>
          <a:lstStyle/>
          <a:p>
            <a:r>
              <a:rPr lang="en-US" dirty="0" smtClean="0"/>
              <a:t>U.S.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" y="2286000"/>
            <a:ext cx="4617720" cy="4027488"/>
          </a:xfrm>
        </p:spPr>
        <p:txBody>
          <a:bodyPr>
            <a:normAutofit/>
          </a:bodyPr>
          <a:lstStyle/>
          <a:p>
            <a:pPr marL="118872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800" dirty="0" smtClean="0"/>
              <a:t>US wants to extend democracy &amp; protect economic interests in Europe</a:t>
            </a:r>
          </a:p>
          <a:p>
            <a:pPr marL="118872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2800" dirty="0"/>
          </a:p>
          <a:p>
            <a:pPr marL="118872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800" dirty="0" smtClean="0"/>
              <a:t>Do this through the creation of United Nations</a:t>
            </a:r>
          </a:p>
          <a:p>
            <a:pPr marL="118872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800" dirty="0" smtClean="0"/>
              <a:t>and </a:t>
            </a:r>
          </a:p>
          <a:p>
            <a:pPr marL="118872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2800" dirty="0"/>
          </a:p>
          <a:p>
            <a:pPr marL="118872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800" dirty="0"/>
              <a:t>A</a:t>
            </a:r>
            <a:r>
              <a:rPr lang="en-US" sz="2800" dirty="0" smtClean="0"/>
              <a:t>id to vulnerable nations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715355"/>
          </a:xfrm>
        </p:spPr>
        <p:txBody>
          <a:bodyPr/>
          <a:lstStyle/>
          <a:p>
            <a:r>
              <a:rPr lang="en-US" dirty="0" smtClean="0"/>
              <a:t>Soviet Union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362200"/>
            <a:ext cx="4041775" cy="3951288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sz="3000" dirty="0" smtClean="0"/>
              <a:t>Soviets want to extend communism and have “friendly” border nations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000" dirty="0" smtClean="0"/>
          </a:p>
          <a:p>
            <a:pPr marL="118872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3000" dirty="0" smtClean="0"/>
              <a:t>Soviet Union denies elections, setting up communist governments in Eastern Europe (satellite nations)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3000" dirty="0" smtClean="0"/>
          </a:p>
          <a:p>
            <a:pPr marL="118872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3000" dirty="0" smtClean="0"/>
              <a:t>Many  rigged elections with communism winning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Foreign Policy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Containment</a:t>
            </a:r>
          </a:p>
          <a:p>
            <a:pPr lvl="1"/>
            <a:r>
              <a:rPr lang="en-US" dirty="0" smtClean="0"/>
              <a:t>Stop communism from spreading</a:t>
            </a:r>
          </a:p>
          <a:p>
            <a:r>
              <a:rPr lang="en-US" dirty="0" smtClean="0"/>
              <a:t>Truman Doctrine</a:t>
            </a:r>
          </a:p>
          <a:p>
            <a:pPr lvl="1"/>
            <a:r>
              <a:rPr lang="en-US" dirty="0" smtClean="0"/>
              <a:t>Defined US foreign policy for next 20 years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US policy to support democracies in Europe against communist aggression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Used mainly to support Greece &amp; Turkey against communists</a:t>
            </a:r>
          </a:p>
          <a:p>
            <a:pPr marL="411480" lvl="1" indent="0">
              <a:buClr>
                <a:schemeClr val="tx1"/>
              </a:buClr>
              <a:buNone/>
            </a:pPr>
            <a:endParaRPr lang="en-US" sz="2400" dirty="0" smtClean="0"/>
          </a:p>
          <a:p>
            <a:pPr marL="411480" lvl="1" indent="0">
              <a:buClr>
                <a:schemeClr val="tx1"/>
              </a:buCl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Foreign Policy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75191"/>
            <a:ext cx="8991600" cy="4854209"/>
          </a:xfrm>
        </p:spPr>
        <p:txBody>
          <a:bodyPr/>
          <a:lstStyle/>
          <a:p>
            <a:r>
              <a:rPr lang="en-US" dirty="0" smtClean="0"/>
              <a:t>Marshall Plan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dirty="0" smtClean="0"/>
              <a:t>Europe is in shambles economically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dirty="0" smtClean="0"/>
              <a:t>US pledges $13 Billion to rebuild Europe’s economy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dirty="0" smtClean="0"/>
              <a:t>Helps make many European nations “pro-US”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dirty="0" smtClean="0"/>
              <a:t>Most money goes to </a:t>
            </a:r>
            <a:r>
              <a:rPr lang="en-US" u="sng" dirty="0"/>
              <a:t>W</a:t>
            </a:r>
            <a:r>
              <a:rPr lang="en-US" u="sng" dirty="0" smtClean="0"/>
              <a:t>estern </a:t>
            </a:r>
            <a:r>
              <a:rPr lang="en-US" dirty="0" smtClean="0"/>
              <a:t>Europe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dirty="0" smtClean="0"/>
              <a:t>Russia is very angry!</a:t>
            </a:r>
          </a:p>
          <a:p>
            <a:pPr lvl="1">
              <a:buClr>
                <a:schemeClr val="tx1"/>
              </a:buClr>
              <a:buFontTx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Postwar Germany and Berlin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48788" cy="515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7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066800"/>
          </a:xfrm>
        </p:spPr>
        <p:txBody>
          <a:bodyPr/>
          <a:lstStyle/>
          <a:p>
            <a:r>
              <a:rPr lang="en-US" dirty="0" smtClean="0"/>
              <a:t>Conflict and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1"/>
            <a:ext cx="8991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Berlin Airlift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Germany divided into occupation zones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US, French, &amp; British combine their areas to form West Germany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Soviets upset; cut off all transportation to Berlin (capital in Soviet zone)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US afraid Berlin will fall to communism, begins airlifting supplies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Airlift lasts for nearly a year before Soviets back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1284</Words>
  <Application>Microsoft Office PowerPoint</Application>
  <PresentationFormat>On-screen Show (4:3)</PresentationFormat>
  <Paragraphs>170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The Cold War  1945-1960 </vt:lpstr>
      <vt:lpstr>Politics</vt:lpstr>
      <vt:lpstr>Problems after WWII</vt:lpstr>
      <vt:lpstr>                                                              Tensions between US and Soviet Union are high  </vt:lpstr>
      <vt:lpstr>US vs. Soviet 1945-1948</vt:lpstr>
      <vt:lpstr>U.S. Foreign Policy</vt:lpstr>
      <vt:lpstr>U.S. Foreign Policy Continued…</vt:lpstr>
      <vt:lpstr>Postwar Germany and Berlin</vt:lpstr>
      <vt:lpstr>Conflict and Crisis</vt:lpstr>
      <vt:lpstr>Conflict and Crisis</vt:lpstr>
      <vt:lpstr>Conflict Continued </vt:lpstr>
      <vt:lpstr>Atomic Competition</vt:lpstr>
      <vt:lpstr>The Korean War</vt:lpstr>
      <vt:lpstr>Korean War Continued</vt:lpstr>
      <vt:lpstr>Cold War at Home</vt:lpstr>
      <vt:lpstr>Brinksmanship</vt:lpstr>
      <vt:lpstr>PowerPoint Presentation</vt:lpstr>
      <vt:lpstr>PowerPoint Presentation</vt:lpstr>
      <vt:lpstr>Red Scare-Spy Cases</vt:lpstr>
      <vt:lpstr>McCarthyism</vt:lpstr>
      <vt:lpstr>PowerPoint Presentation</vt:lpstr>
      <vt:lpstr>Cold War (Globally)</vt:lpstr>
      <vt:lpstr>Cold War Competition</vt:lpstr>
      <vt:lpstr>Spy Planes and Espionage 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 </dc:title>
  <dc:creator> </dc:creator>
  <cp:lastModifiedBy>Stephen G. Smith</cp:lastModifiedBy>
  <cp:revision>27</cp:revision>
  <dcterms:created xsi:type="dcterms:W3CDTF">2011-04-24T17:53:59Z</dcterms:created>
  <dcterms:modified xsi:type="dcterms:W3CDTF">2015-05-06T18:56:39Z</dcterms:modified>
</cp:coreProperties>
</file>